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4"/>
  </p:handoutMasterIdLst>
  <p:sldIdLst>
    <p:sldId id="280" r:id="rId2"/>
    <p:sldId id="261" r:id="rId3"/>
    <p:sldId id="292" r:id="rId4"/>
    <p:sldId id="269" r:id="rId5"/>
    <p:sldId id="271" r:id="rId6"/>
    <p:sldId id="291" r:id="rId7"/>
    <p:sldId id="272" r:id="rId8"/>
    <p:sldId id="278" r:id="rId9"/>
    <p:sldId id="273" r:id="rId10"/>
    <p:sldId id="276" r:id="rId11"/>
    <p:sldId id="274" r:id="rId12"/>
    <p:sldId id="287" r:id="rId13"/>
    <p:sldId id="263" r:id="rId14"/>
    <p:sldId id="275" r:id="rId15"/>
    <p:sldId id="282" r:id="rId16"/>
    <p:sldId id="284" r:id="rId17"/>
    <p:sldId id="265" r:id="rId18"/>
    <p:sldId id="286" r:id="rId19"/>
    <p:sldId id="267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06CFB-7EC5-4050-8F28-6AA8BFF1361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CEE-B524-4DA5-9EF5-573727C79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0652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0692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716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6836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735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434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643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33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24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1202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582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002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737F-8093-4007-9B9D-BDFB664FD225}" type="datetimeFigureOut">
              <a:rPr lang="hu-HU" smtClean="0"/>
              <a:pPr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453C-0D48-41FA-944B-7035E95BAA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682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>
                <a:cs typeface="Times New Roman" pitchFamily="18" charset="0"/>
              </a:rPr>
              <a:t>Játsszunk matematikát! - gondolkodási készségek fejlesztése az óvodában.</a:t>
            </a:r>
          </a:p>
          <a:p>
            <a:pPr algn="ctr">
              <a:buNone/>
            </a:pPr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86058"/>
            <a:ext cx="29536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2286000" y="2690336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 smtClean="0">
              <a:cs typeface="Times New Roman" pitchFamily="18" charset="0"/>
            </a:endParaRPr>
          </a:p>
          <a:p>
            <a:endParaRPr lang="hu-HU" dirty="0" smtClean="0">
              <a:cs typeface="Times New Roman" pitchFamily="18" charset="0"/>
            </a:endParaRPr>
          </a:p>
          <a:p>
            <a:endParaRPr lang="hu-HU" dirty="0" smtClean="0">
              <a:cs typeface="Times New Roman" pitchFamily="18" charset="0"/>
            </a:endParaRPr>
          </a:p>
          <a:p>
            <a:endParaRPr lang="hu-HU" dirty="0" smtClean="0">
              <a:cs typeface="Times New Roman" pitchFamily="18" charset="0"/>
            </a:endParaRPr>
          </a:p>
          <a:p>
            <a:endParaRPr lang="hu-HU" dirty="0" smtClean="0">
              <a:cs typeface="Times New Roman" pitchFamily="18" charset="0"/>
            </a:endParaRPr>
          </a:p>
          <a:p>
            <a:endParaRPr lang="hu-HU" dirty="0" smtClean="0">
              <a:cs typeface="Times New Roman" pitchFamily="18" charset="0"/>
            </a:endParaRPr>
          </a:p>
          <a:p>
            <a:endParaRPr lang="hu-HU" dirty="0" smtClean="0">
              <a:cs typeface="Times New Roman" pitchFamily="18" charset="0"/>
            </a:endParaRPr>
          </a:p>
          <a:p>
            <a:endParaRPr lang="hu-HU" dirty="0" smtClean="0">
              <a:cs typeface="Times New Roman" pitchFamily="18" charset="0"/>
            </a:endParaRPr>
          </a:p>
          <a:p>
            <a:endParaRPr lang="hu-HU" dirty="0" smtClean="0">
              <a:cs typeface="Times New Roman" pitchFamily="18" charset="0"/>
            </a:endParaRPr>
          </a:p>
          <a:p>
            <a:pPr algn="ctr"/>
            <a:r>
              <a:rPr lang="hu-HU" sz="1400" dirty="0" smtClean="0">
                <a:cs typeface="Times New Roman" pitchFamily="18" charset="0"/>
              </a:rPr>
              <a:t>Készítette: Borsiné Csontos Ilona óvodavezető h.</a:t>
            </a:r>
          </a:p>
          <a:p>
            <a:pPr algn="ctr"/>
            <a:r>
              <a:rPr lang="hu-HU" sz="1400" dirty="0" smtClean="0">
                <a:cs typeface="Times New Roman" pitchFamily="18" charset="0"/>
              </a:rPr>
              <a:t>Hódmezővásárhelyi Egyesített Óvoda</a:t>
            </a:r>
          </a:p>
          <a:p>
            <a:pPr algn="ctr"/>
            <a:r>
              <a:rPr lang="hu-HU" sz="1400" dirty="0" smtClean="0">
                <a:cs typeface="Times New Roman" pitchFamily="18" charset="0"/>
              </a:rPr>
              <a:t>Pál utcai Tagintézmény</a:t>
            </a:r>
          </a:p>
          <a:p>
            <a:pPr algn="ctr"/>
            <a:r>
              <a:rPr lang="hu-HU" sz="1400" dirty="0" smtClean="0">
                <a:cs typeface="Times New Roman" pitchFamily="18" charset="0"/>
              </a:rPr>
              <a:t>2015. október 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Relációk</a:t>
            </a:r>
            <a:endParaRPr lang="hu-HU" sz="3600" dirty="0"/>
          </a:p>
        </p:txBody>
      </p:sp>
      <p:pic>
        <p:nvPicPr>
          <p:cNvPr id="8" name="Picture 2" descr="F:\Szilvi portfólió képek\foglalkozás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204864"/>
            <a:ext cx="4237083" cy="3177812"/>
          </a:xfrm>
          <a:prstGeom prst="rect">
            <a:avLst/>
          </a:prstGeom>
          <a:noFill/>
        </p:spPr>
      </p:pic>
      <p:pic>
        <p:nvPicPr>
          <p:cNvPr id="6" name="Picture 5" descr="C:\Documents and Settings\user\Dokumentumok\Képek\teli gép\teli gép 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703" y="4360350"/>
            <a:ext cx="3392903" cy="2371743"/>
          </a:xfrm>
          <a:prstGeom prst="rect">
            <a:avLst/>
          </a:prstGeom>
          <a:noFill/>
        </p:spPr>
      </p:pic>
      <p:pic>
        <p:nvPicPr>
          <p:cNvPr id="5" name="Picture 4" descr="TÁMO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384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smtClean="0"/>
              <a:t>Geometriai tapasztalatszerzések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Építések, alkotások szabadon és másolással</a:t>
            </a:r>
          </a:p>
          <a:p>
            <a:r>
              <a:rPr lang="hu-HU" sz="2800" dirty="0" smtClean="0"/>
              <a:t>Tevékenységek tükörrel</a:t>
            </a:r>
          </a:p>
          <a:p>
            <a:r>
              <a:rPr lang="hu-HU" sz="2800" dirty="0" smtClean="0"/>
              <a:t>Tájékozódás a térben (testtudat, irányok, névutók)</a:t>
            </a:r>
          </a:p>
          <a:p>
            <a:r>
              <a:rPr lang="hu-HU" sz="2800" dirty="0" smtClean="0"/>
              <a:t>Tájékozódás a síkban (zárt és nyitott alakzatok, labirintus</a:t>
            </a:r>
          </a:p>
          <a:p>
            <a:r>
              <a:rPr lang="hu-HU" sz="2800" dirty="0" smtClean="0"/>
              <a:t>Geometriai alakzatok: kör, </a:t>
            </a:r>
          </a:p>
          <a:p>
            <a:pPr>
              <a:buNone/>
            </a:pPr>
            <a:r>
              <a:rPr lang="hu-HU" sz="2800" dirty="0"/>
              <a:t> </a:t>
            </a:r>
            <a:r>
              <a:rPr lang="hu-HU" sz="2800" dirty="0" smtClean="0"/>
              <a:t>    téglalap, négyzet, háromszög </a:t>
            </a:r>
          </a:p>
          <a:p>
            <a:r>
              <a:rPr lang="hu-HU" sz="2800" dirty="0" smtClean="0"/>
              <a:t>Testek.</a:t>
            </a:r>
            <a:endParaRPr lang="hu-HU" sz="2800" dirty="0"/>
          </a:p>
        </p:txBody>
      </p:sp>
      <p:pic>
        <p:nvPicPr>
          <p:cNvPr id="5" name="Picture 6" descr="C:\Documents and Settings\user\Dokumentumok\Képek\teli gép\teli gép 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975" y="3933056"/>
            <a:ext cx="3648505" cy="273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Tájékozódás a síkban (zárt és nyitott alakzatok, labirintus</a:t>
            </a:r>
          </a:p>
          <a:p>
            <a:r>
              <a:rPr lang="hu-HU" sz="2800" dirty="0"/>
              <a:t>Geometriai alakzatok: kör, </a:t>
            </a:r>
          </a:p>
          <a:p>
            <a:pPr>
              <a:buNone/>
            </a:pPr>
            <a:r>
              <a:rPr lang="hu-HU" sz="2800" dirty="0"/>
              <a:t>     téglalap, négyzet, háromszög </a:t>
            </a:r>
          </a:p>
          <a:p>
            <a:r>
              <a:rPr lang="hu-HU" sz="2800" dirty="0" smtClean="0"/>
              <a:t>Testek</a:t>
            </a:r>
            <a:endParaRPr lang="hu-HU" sz="2800" dirty="0"/>
          </a:p>
          <a:p>
            <a:endParaRPr lang="hu-HU" dirty="0"/>
          </a:p>
        </p:txBody>
      </p:sp>
      <p:pic>
        <p:nvPicPr>
          <p:cNvPr id="4" name="Picture 6" descr="C:\Documents and Settings\user\Dokumentumok\Képek\teli gép\teli gép 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55204"/>
            <a:ext cx="3024336" cy="2268504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2160240" cy="168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618" y="4365104"/>
            <a:ext cx="3291470" cy="227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4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C:\Documents and Settings\user\Dokumentumok\Képek\TÁMOP 3.3.3. Pál\ovi-suli 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3870106"/>
            <a:ext cx="3634140" cy="2773914"/>
          </a:xfrm>
          <a:prstGeom prst="rect">
            <a:avLst/>
          </a:prstGeom>
          <a:noFill/>
        </p:spPr>
      </p:pic>
      <p:pic>
        <p:nvPicPr>
          <p:cNvPr id="9" name="Picture 4" descr="C:\Documents and Settings\user\Dokumentumok\Képek\teli gép\teli gép 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3714776" cy="2714954"/>
          </a:xfrm>
          <a:prstGeom prst="rect">
            <a:avLst/>
          </a:prstGeom>
          <a:noFill/>
        </p:spPr>
      </p:pic>
      <p:pic>
        <p:nvPicPr>
          <p:cNvPr id="10" name="Picture 5" descr="C:\Documents and Settings\user\Dokumentumok\Képek\teli gép\teli gép 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785794"/>
            <a:ext cx="3671865" cy="2754204"/>
          </a:xfrm>
          <a:prstGeom prst="rect">
            <a:avLst/>
          </a:prstGeom>
          <a:noFill/>
        </p:spPr>
      </p:pic>
      <p:pic>
        <p:nvPicPr>
          <p:cNvPr id="11" name="Picture 2" descr="C:\Documents and Settings\user\Dokumentumok\Képek\teli gép\teli gép 44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29190" y="785794"/>
            <a:ext cx="3634140" cy="272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Tapasztalatszerzés mozgás közben</a:t>
            </a:r>
            <a:endParaRPr lang="hu-HU" sz="3600" dirty="0"/>
          </a:p>
        </p:txBody>
      </p:sp>
      <p:pic>
        <p:nvPicPr>
          <p:cNvPr id="4" name="Picture 2" descr="C:\Documents and Settings\user\Asztal\Teli gép 2\képek 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6" y="4193441"/>
            <a:ext cx="3452837" cy="2488399"/>
          </a:xfrm>
          <a:prstGeom prst="rect">
            <a:avLst/>
          </a:prstGeom>
          <a:noFill/>
        </p:spPr>
      </p:pic>
      <p:pic>
        <p:nvPicPr>
          <p:cNvPr id="5" name="Picture 3" descr="C:\Documents and Settings\user\Asztal\Teli gép 2\képek 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1428736"/>
            <a:ext cx="3452837" cy="2589628"/>
          </a:xfrm>
          <a:prstGeom prst="rect">
            <a:avLst/>
          </a:prstGeom>
          <a:noFill/>
        </p:spPr>
      </p:pic>
      <p:pic>
        <p:nvPicPr>
          <p:cNvPr id="6" name="Picture 3" descr="C:\Documents and Settings\user\Dokumentumok\Képek\teli gép\teli gép 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428736"/>
            <a:ext cx="3437076" cy="2578093"/>
          </a:xfrm>
          <a:prstGeom prst="rect">
            <a:avLst/>
          </a:prstGeom>
          <a:noFill/>
        </p:spPr>
      </p:pic>
      <p:pic>
        <p:nvPicPr>
          <p:cNvPr id="7" name="Picture 2" descr="C:\Documents and Settings\user\Dokumentumok\Képek\teli gép\teli gép 03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28662" y="4221088"/>
            <a:ext cx="3483599" cy="246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Matematikai tapasztalatszerzés a természetben</a:t>
            </a:r>
            <a:endParaRPr lang="hu-HU" sz="3200" dirty="0"/>
          </a:p>
        </p:txBody>
      </p:sp>
      <p:pic>
        <p:nvPicPr>
          <p:cNvPr id="1028" name="Picture 4" descr="E:\képek\Másolat - Ircsike képek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3500462" cy="2625347"/>
          </a:xfrm>
          <a:prstGeom prst="rect">
            <a:avLst/>
          </a:prstGeom>
          <a:noFill/>
        </p:spPr>
      </p:pic>
      <p:pic>
        <p:nvPicPr>
          <p:cNvPr id="1030" name="Picture 6" descr="F:\20141008_110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2803814" cy="3738418"/>
          </a:xfrm>
          <a:prstGeom prst="rect">
            <a:avLst/>
          </a:prstGeom>
          <a:noFill/>
        </p:spPr>
      </p:pic>
      <p:pic>
        <p:nvPicPr>
          <p:cNvPr id="5" name="Picture 2" descr="F:\20150505_095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3500462" cy="2625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13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Matematikai tapasztalatszerzés a természetben</a:t>
            </a:r>
            <a:endParaRPr lang="hu-HU" sz="3200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567" y="1714488"/>
            <a:ext cx="3369492" cy="2450695"/>
          </a:xfr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256"/>
            <a:ext cx="344569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57752" y="1714488"/>
            <a:ext cx="3429024" cy="2384633"/>
          </a:xfrm>
          <a:prstGeom prst="rect">
            <a:avLst/>
          </a:prstGeom>
          <a:noFill/>
        </p:spPr>
      </p:pic>
      <p:pic>
        <p:nvPicPr>
          <p:cNvPr id="11" name="Picture 5" descr="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3357586" cy="24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66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Szakmai műhelymunka</a:t>
            </a:r>
            <a:endParaRPr lang="hu-HU" sz="3600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4044039"/>
            <a:ext cx="3281588" cy="25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Documents and Settings\user\Dokumentumok\Képek\teli gép\teli gép 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28734"/>
            <a:ext cx="3423895" cy="2460183"/>
          </a:xfrm>
          <a:prstGeom prst="rect">
            <a:avLst/>
          </a:prstGeom>
          <a:noFill/>
        </p:spPr>
      </p:pic>
      <p:pic>
        <p:nvPicPr>
          <p:cNvPr id="6149" name="Picture 5" descr="C:\Documents and Settings\user\Dokumentumok\Képek\teli gép\teli gép 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44" y="4013208"/>
            <a:ext cx="3414911" cy="2561468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28734"/>
            <a:ext cx="3281588" cy="24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Játszó-klub</a:t>
            </a:r>
            <a:endParaRPr lang="hu-HU" sz="3600" dirty="0"/>
          </a:p>
        </p:txBody>
      </p:sp>
      <p:pic>
        <p:nvPicPr>
          <p:cNvPr id="5122" name="Picture 2" descr="C:\Documents and Settings\user\Dokumentumok\Képek\TÁMOP 3.3.3. Pál\bemutató Pál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1772816"/>
            <a:ext cx="3537065" cy="265176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Dokumentumok\Képek\TÁMOP 3.3.3. Pál\bemutató Pál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552000" cy="2664296"/>
          </a:xfrm>
          <a:prstGeom prst="rect">
            <a:avLst/>
          </a:prstGeom>
          <a:noFill/>
        </p:spPr>
      </p:pic>
      <p:pic>
        <p:nvPicPr>
          <p:cNvPr id="7" name="Picture 3" descr="C:\Documents and Settings\user\Asztal\Teli gép 2\képek 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657320"/>
            <a:ext cx="2786050" cy="2089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54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Játszó-klub</a:t>
            </a:r>
            <a:endParaRPr lang="hu-HU" sz="3600" dirty="0"/>
          </a:p>
        </p:txBody>
      </p:sp>
      <p:pic>
        <p:nvPicPr>
          <p:cNvPr id="7" name="Picture 2" descr="C:\Documents and Settings\user\Dokumentumok\Képek\teli gép\teli gép 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28802"/>
            <a:ext cx="3330574" cy="2500330"/>
          </a:xfrm>
          <a:prstGeom prst="rect">
            <a:avLst/>
          </a:prstGeom>
          <a:noFill/>
        </p:spPr>
      </p:pic>
      <p:pic>
        <p:nvPicPr>
          <p:cNvPr id="8198" name="Picture 6" descr="C:\Documents and Settings\user\Dokumentumok\Képek\teli gép\teli gép 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333403" cy="2500330"/>
          </a:xfrm>
          <a:prstGeom prst="rect">
            <a:avLst/>
          </a:prstGeom>
          <a:noFill/>
        </p:spPr>
      </p:pic>
      <p:pic>
        <p:nvPicPr>
          <p:cNvPr id="8" name="Picture 4" descr="C:\Documents and Settings\user\Dokumentumok\Képek\Játszóklub\TÁMOP 3.3.2. 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7242"/>
            <a:ext cx="2808312" cy="210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600" dirty="0" smtClean="0">
                <a:cs typeface="Times New Roman" pitchFamily="18" charset="0"/>
              </a:rPr>
              <a:t>Az óvodás gyermekek legfőbb tevékenysége a JÁTÉK.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>
              <a:latin typeface="+mj-lt"/>
              <a:cs typeface="Times New Roman" pitchFamily="18" charset="0"/>
            </a:endParaRPr>
          </a:p>
          <a:p>
            <a:r>
              <a:rPr lang="hu-HU" sz="2800" dirty="0" smtClean="0">
                <a:latin typeface="+mj-lt"/>
                <a:cs typeface="Times New Roman" pitchFamily="18" charset="0"/>
              </a:rPr>
              <a:t>Cselekedtetés, próbálkozás, kísérletezés</a:t>
            </a:r>
          </a:p>
          <a:p>
            <a:r>
              <a:rPr lang="hu-HU" sz="2800" dirty="0" smtClean="0">
                <a:latin typeface="+mj-lt"/>
                <a:cs typeface="Times New Roman" pitchFamily="18" charset="0"/>
              </a:rPr>
              <a:t>Több érzékszerv bevonása az ismeretszerzésbe</a:t>
            </a:r>
          </a:p>
          <a:p>
            <a:r>
              <a:rPr lang="hu-HU" sz="2800" dirty="0" smtClean="0">
                <a:latin typeface="+mj-lt"/>
                <a:cs typeface="Times New Roman" pitchFamily="18" charset="0"/>
              </a:rPr>
              <a:t>Problémahelyzetek biztosítása</a:t>
            </a:r>
          </a:p>
          <a:p>
            <a:r>
              <a:rPr lang="hu-HU" sz="2800" dirty="0" smtClean="0">
                <a:latin typeface="+mj-lt"/>
                <a:cs typeface="Times New Roman" pitchFamily="18" charset="0"/>
              </a:rPr>
              <a:t>Komplex, kötetlen </a:t>
            </a:r>
          </a:p>
          <a:p>
            <a:pPr>
              <a:buNone/>
            </a:pPr>
            <a:r>
              <a:rPr lang="hu-HU" sz="2800" dirty="0">
                <a:latin typeface="+mj-lt"/>
                <a:cs typeface="Times New Roman" pitchFamily="18" charset="0"/>
              </a:rPr>
              <a:t> </a:t>
            </a:r>
            <a:r>
              <a:rPr lang="hu-HU" sz="2800" dirty="0" smtClean="0">
                <a:latin typeface="+mj-lt"/>
                <a:cs typeface="Times New Roman" pitchFamily="18" charset="0"/>
              </a:rPr>
              <a:t>   képességfejlesztés</a:t>
            </a:r>
          </a:p>
          <a:p>
            <a:endParaRPr lang="hu-HU" dirty="0"/>
          </a:p>
        </p:txBody>
      </p:sp>
      <p:pic>
        <p:nvPicPr>
          <p:cNvPr id="4" name="Picture 6" descr="C:\Documents and Settings\user\Dokumentumok\Képek\TÁMOP 3.3.3. Pál\ovi-suli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262" y="3933056"/>
            <a:ext cx="3551966" cy="2664270"/>
          </a:xfrm>
          <a:prstGeom prst="rect">
            <a:avLst/>
          </a:prstGeom>
          <a:noFill/>
        </p:spPr>
      </p:pic>
      <p:pic>
        <p:nvPicPr>
          <p:cNvPr id="5" name="Picture 4" descr="TÁMOP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8052"/>
            <a:ext cx="2481456" cy="190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4000" dirty="0" smtClean="0"/>
              <a:t>IKT alkalmazási lehetőségei az óvodában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2800" dirty="0"/>
          </a:p>
          <a:p>
            <a:r>
              <a:rPr lang="hu-HU" sz="2800" dirty="0" smtClean="0"/>
              <a:t>Foglalkozásokon szemléltetés – képek, video-felvételek, zene</a:t>
            </a:r>
          </a:p>
          <a:p>
            <a:r>
              <a:rPr lang="hu-HU" sz="2800" dirty="0" smtClean="0"/>
              <a:t>Foglalkozásokon – fejlesztő feladatok</a:t>
            </a:r>
          </a:p>
          <a:p>
            <a:r>
              <a:rPr lang="hu-HU" sz="2800" dirty="0" smtClean="0"/>
              <a:t>Egyéni fejlesztési feladatok</a:t>
            </a:r>
            <a:endParaRPr lang="hu-H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4484"/>
            <a:ext cx="3096344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1"/>
            <a:ext cx="2552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42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Varázsdoboz, Manó sorozat, Tarkabarka informatika, logopédiai és fejlesztő programok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775942" cy="210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rofi-media.com/data/images/matek1_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50621"/>
            <a:ext cx="1368152" cy="19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06995"/>
            <a:ext cx="2648595" cy="20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501" y="1916832"/>
            <a:ext cx="1390521" cy="19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lpha.tmit.bme.hu/speech/pics/sulinet/image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217" y="4185624"/>
            <a:ext cx="3192071" cy="23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12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Felhasznált irodalom:</a:t>
            </a:r>
          </a:p>
          <a:p>
            <a:r>
              <a:rPr lang="hu-HU" sz="2400" dirty="0" smtClean="0"/>
              <a:t>Lukács Józsefné – Ferencz Éva: A játék nem csak játék!? </a:t>
            </a:r>
            <a:r>
              <a:rPr lang="hu-HU" sz="2400" dirty="0" err="1" smtClean="0"/>
              <a:t>Flaccus</a:t>
            </a:r>
            <a:r>
              <a:rPr lang="hu-HU" sz="2400" dirty="0" smtClean="0"/>
              <a:t> Kiadó, Budapest, 2010.</a:t>
            </a:r>
          </a:p>
          <a:p>
            <a:r>
              <a:rPr lang="hu-HU" sz="2400" dirty="0" smtClean="0"/>
              <a:t>Józsa Krisztián : DIFER A számolás fejlesztése 4-8 éves életkorban. Mozaik Kiadó,  Szeged, 2014.</a:t>
            </a:r>
          </a:p>
          <a:p>
            <a:r>
              <a:rPr lang="hu-HU" sz="2400" dirty="0" smtClean="0"/>
              <a:t>Villányi </a:t>
            </a:r>
            <a:r>
              <a:rPr lang="hu-HU" sz="2400" dirty="0" smtClean="0"/>
              <a:t>Györgyné: </a:t>
            </a:r>
            <a:r>
              <a:rPr lang="hu-HU" sz="2400" dirty="0" smtClean="0"/>
              <a:t>Játék a matematika? - Matematikai játékok gyűjteménye óvodapedagógusoknak </a:t>
            </a:r>
            <a:r>
              <a:rPr lang="hu-HU" sz="2400" dirty="0"/>
              <a:t>.</a:t>
            </a:r>
            <a:r>
              <a:rPr lang="hu-HU" sz="2400" dirty="0" smtClean="0"/>
              <a:t> </a:t>
            </a:r>
            <a:r>
              <a:rPr lang="hu-HU" sz="2400" dirty="0" smtClean="0"/>
              <a:t>Tárogató Kiadó, Budapest, 2010.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6079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Matematikai nevelés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Szabad játék</a:t>
            </a:r>
          </a:p>
          <a:p>
            <a:r>
              <a:rPr lang="hu-HU" dirty="0" smtClean="0"/>
              <a:t>Irányított játék</a:t>
            </a:r>
          </a:p>
          <a:p>
            <a:r>
              <a:rPr lang="hu-HU" dirty="0" smtClean="0"/>
              <a:t>Kezdeményezés</a:t>
            </a:r>
          </a:p>
          <a:p>
            <a:r>
              <a:rPr lang="hu-HU" dirty="0" smtClean="0"/>
              <a:t>Kötött foglalkozás</a:t>
            </a:r>
          </a:p>
          <a:p>
            <a:r>
              <a:rPr lang="hu-HU" dirty="0" smtClean="0"/>
              <a:t>Egyéb tapasztalatszerzés</a:t>
            </a:r>
            <a:endParaRPr lang="hu-HU" dirty="0"/>
          </a:p>
        </p:txBody>
      </p:sp>
      <p:pic>
        <p:nvPicPr>
          <p:cNvPr id="4" name="Picture 5" descr="TÁMO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240360" cy="240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240360" cy="239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48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Elvek</a:t>
            </a:r>
            <a:r>
              <a:rPr lang="hu-HU" dirty="0"/>
              <a:t> </a:t>
            </a:r>
            <a:r>
              <a:rPr lang="hu-HU" sz="3600" dirty="0" smtClean="0"/>
              <a:t>az óvodai matematikai nevelésben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Felfedezésekhez juttatás</a:t>
            </a:r>
          </a:p>
          <a:p>
            <a:r>
              <a:rPr lang="hu-HU" sz="2800" dirty="0">
                <a:cs typeface="Times New Roman" pitchFamily="18" charset="0"/>
              </a:rPr>
              <a:t>Lehessen téveszteni, </a:t>
            </a:r>
            <a:r>
              <a:rPr lang="hu-HU" sz="2800" dirty="0" smtClean="0">
                <a:cs typeface="Times New Roman" pitchFamily="18" charset="0"/>
              </a:rPr>
              <a:t>hibázni</a:t>
            </a:r>
            <a:endParaRPr lang="hu-HU" sz="2800" dirty="0" smtClean="0"/>
          </a:p>
          <a:p>
            <a:r>
              <a:rPr lang="hu-HU" sz="2800" dirty="0" smtClean="0"/>
              <a:t>Eredményeket ki tudják fejezni</a:t>
            </a:r>
          </a:p>
          <a:p>
            <a:r>
              <a:rPr lang="hu-HU" sz="2800" dirty="0" smtClean="0"/>
              <a:t>Életkori, egyéni sajátosságok figyelembe vétele</a:t>
            </a:r>
          </a:p>
          <a:p>
            <a:r>
              <a:rPr lang="hu-HU" sz="2800" dirty="0" smtClean="0"/>
              <a:t>Motiváció, aktivitás</a:t>
            </a:r>
          </a:p>
          <a:p>
            <a:r>
              <a:rPr lang="hu-HU" sz="2800" dirty="0"/>
              <a:t>D</a:t>
            </a:r>
            <a:r>
              <a:rPr lang="hu-HU" sz="2800" dirty="0" smtClean="0"/>
              <a:t>ifferenciálás</a:t>
            </a:r>
          </a:p>
          <a:p>
            <a:r>
              <a:rPr lang="hu-HU" sz="2800" dirty="0" smtClean="0"/>
              <a:t>SIKERÉLMÉNY</a:t>
            </a:r>
          </a:p>
          <a:p>
            <a:pPr>
              <a:buNone/>
            </a:pPr>
            <a:endParaRPr lang="hu-HU" sz="2800" dirty="0"/>
          </a:p>
        </p:txBody>
      </p:sp>
      <p:pic>
        <p:nvPicPr>
          <p:cNvPr id="4" name="Picture 4" descr="C:\Documents and Settings\user\Dokumentumok\Képek\TÁMOP 3.3.3. Pál\ovi-suli 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0682"/>
            <a:ext cx="3671008" cy="275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Matematikai játékok csoportosítása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Számfogalom megalapozása (mechanikus  számlálás, mennyiségfogalom)</a:t>
            </a:r>
          </a:p>
          <a:p>
            <a:r>
              <a:rPr lang="hu-HU" sz="2800" dirty="0" smtClean="0"/>
              <a:t>Halmazalkotás</a:t>
            </a:r>
          </a:p>
          <a:p>
            <a:r>
              <a:rPr lang="hu-HU" sz="2800" dirty="0" smtClean="0"/>
              <a:t>Relációk</a:t>
            </a:r>
          </a:p>
          <a:p>
            <a:r>
              <a:rPr lang="hu-HU" sz="2800" dirty="0" smtClean="0"/>
              <a:t>Geometriai tapasztalatszerzések</a:t>
            </a:r>
            <a:endParaRPr lang="hu-HU" sz="2800" dirty="0"/>
          </a:p>
        </p:txBody>
      </p:sp>
      <p:pic>
        <p:nvPicPr>
          <p:cNvPr id="4" name="Picture 3" descr="C:\Documents and Settings\user\Dokumentumok\Képek\TÁMOP 3.3.3. Pál\ovi-suli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74670"/>
            <a:ext cx="3358726" cy="24113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72419"/>
            <a:ext cx="3384376" cy="24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/>
          </a:p>
          <a:p>
            <a:r>
              <a:rPr lang="hu-HU" sz="2800" dirty="0" smtClean="0"/>
              <a:t>Számlálás</a:t>
            </a:r>
            <a:endParaRPr lang="hu-HU" sz="2800" dirty="0"/>
          </a:p>
          <a:p>
            <a:r>
              <a:rPr lang="hu-HU" sz="2800" dirty="0"/>
              <a:t>Számosság</a:t>
            </a:r>
          </a:p>
          <a:p>
            <a:r>
              <a:rPr lang="hu-HU" sz="2800" dirty="0"/>
              <a:t>Sorszámok</a:t>
            </a:r>
          </a:p>
          <a:p>
            <a:r>
              <a:rPr lang="hu-HU" sz="2800" dirty="0"/>
              <a:t>Számképek</a:t>
            </a:r>
          </a:p>
          <a:p>
            <a:r>
              <a:rPr lang="hu-HU" sz="2800" dirty="0"/>
              <a:t>Számjegyek</a:t>
            </a:r>
          </a:p>
          <a:p>
            <a:r>
              <a:rPr lang="hu-HU" sz="2800" dirty="0"/>
              <a:t>Mérés</a:t>
            </a:r>
          </a:p>
          <a:p>
            <a:r>
              <a:rPr lang="hu-HU" sz="2800" dirty="0"/>
              <a:t>Elemi műveletek</a:t>
            </a:r>
          </a:p>
          <a:p>
            <a:endParaRPr lang="hu-H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40601"/>
            <a:ext cx="36590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85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smtClean="0"/>
              <a:t>Halmazalkotás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Halmazok képzése, számosság megállapítása</a:t>
            </a:r>
          </a:p>
          <a:p>
            <a:r>
              <a:rPr lang="hu-HU" sz="2800" dirty="0" smtClean="0"/>
              <a:t>Halmazok összehasonlítása tulajdonság szerint</a:t>
            </a:r>
          </a:p>
          <a:p>
            <a:r>
              <a:rPr lang="hu-HU" sz="2800" dirty="0" smtClean="0"/>
              <a:t>Halmazok elemeinek szétválogatása (szín, forma, alak, stb.), bontás részhalmazokra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2" descr="C:\Documents and Settings\user\Asztal\Teli gép 2\képek 3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3930464"/>
            <a:ext cx="3640263" cy="2728973"/>
          </a:xfrm>
          <a:prstGeom prst="rect">
            <a:avLst/>
          </a:prstGeom>
          <a:noFill/>
        </p:spPr>
      </p:pic>
      <p:pic>
        <p:nvPicPr>
          <p:cNvPr id="5" name="Picture 4" descr="P101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5" y="3943816"/>
            <a:ext cx="3571900" cy="268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Halmazalkotás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Halmaz elemeinek sorba rendezése, számlépcső</a:t>
            </a:r>
          </a:p>
          <a:p>
            <a:r>
              <a:rPr lang="hu-HU" sz="2800" dirty="0" smtClean="0"/>
              <a:t>Halmazok összemérése (több, kevesebb, ugyanannyi)</a:t>
            </a:r>
          </a:p>
          <a:p>
            <a:r>
              <a:rPr lang="hu-HU" sz="2800" dirty="0" smtClean="0"/>
              <a:t>Halmazok egyesítése, tulajdonságok változtatása (hozzátétel, elvevés, ugyanannyivá tétel), ítéletek</a:t>
            </a:r>
            <a:endParaRPr lang="hu-HU" sz="2800" dirty="0"/>
          </a:p>
        </p:txBody>
      </p:sp>
      <p:pic>
        <p:nvPicPr>
          <p:cNvPr id="4" name="Picture 3" descr="F:\Szilvi portfólió képek\foglalkozás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98672"/>
            <a:ext cx="2885458" cy="21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66404"/>
            <a:ext cx="3143272" cy="25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5" descr="P101014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84" y="4415258"/>
            <a:ext cx="2644916" cy="209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smtClean="0"/>
              <a:t>Relációk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Mérések különböző egységekkel</a:t>
            </a:r>
          </a:p>
          <a:p>
            <a:r>
              <a:rPr lang="hu-HU" dirty="0" smtClean="0"/>
              <a:t>Elemek sorba rendezése, sorozatok</a:t>
            </a:r>
          </a:p>
          <a:p>
            <a:r>
              <a:rPr lang="hu-HU" dirty="0" smtClean="0"/>
              <a:t>Kis számok összkép alapján (0,1,2,3)</a:t>
            </a:r>
          </a:p>
          <a:p>
            <a:r>
              <a:rPr lang="hu-HU" dirty="0" smtClean="0"/>
              <a:t>Tapasztalatok a darabszám változásairól</a:t>
            </a:r>
            <a:endParaRPr lang="hu-HU" dirty="0"/>
          </a:p>
        </p:txBody>
      </p:sp>
      <p:pic>
        <p:nvPicPr>
          <p:cNvPr id="4" name="Picture 5" descr="C:\Documents and Settings\user\Dokumentumok\Képek\Játszóklub\TÁMOP 3.3.2. 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3528100" cy="2646369"/>
          </a:xfrm>
          <a:prstGeom prst="rect">
            <a:avLst/>
          </a:prstGeom>
          <a:noFill/>
        </p:spPr>
      </p:pic>
      <p:pic>
        <p:nvPicPr>
          <p:cNvPr id="6" name="Picture 2" descr="C:\Documents and Settings\user\Dokumentumok\Képek\Óvoda-iskola átmenet\P10101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4071942"/>
            <a:ext cx="3500462" cy="262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344</Words>
  <Application>Microsoft Office PowerPoint</Application>
  <PresentationFormat>Diavetítés a képernyőre (4:3 oldalarány)</PresentationFormat>
  <Paragraphs>91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1. dia</vt:lpstr>
      <vt:lpstr>  Az óvodás gyermekek legfőbb tevékenysége a JÁTÉK. </vt:lpstr>
      <vt:lpstr>Matematikai nevelés</vt:lpstr>
      <vt:lpstr>Elvek az óvodai matematikai nevelésben</vt:lpstr>
      <vt:lpstr>Matematikai játékok csoportosítása</vt:lpstr>
      <vt:lpstr>6. dia</vt:lpstr>
      <vt:lpstr> Halmazalkotás </vt:lpstr>
      <vt:lpstr>Halmazalkotás</vt:lpstr>
      <vt:lpstr> Relációk </vt:lpstr>
      <vt:lpstr>Relációk</vt:lpstr>
      <vt:lpstr> Geometriai tapasztalatszerzések </vt:lpstr>
      <vt:lpstr>12. dia</vt:lpstr>
      <vt:lpstr>13. dia</vt:lpstr>
      <vt:lpstr>Tapasztalatszerzés mozgás közben</vt:lpstr>
      <vt:lpstr>Matematikai tapasztalatszerzés a természetben</vt:lpstr>
      <vt:lpstr>Matematikai tapasztalatszerzés a természetben</vt:lpstr>
      <vt:lpstr>Szakmai műhelymunka</vt:lpstr>
      <vt:lpstr>Játszó-klub</vt:lpstr>
      <vt:lpstr>Játszó-klub</vt:lpstr>
      <vt:lpstr> IKT alkalmazási lehetőségei az óvodában</vt:lpstr>
      <vt:lpstr>Varázsdoboz, Manó sorozat, Tarkabarka informatika, logopédiai és fejlesztő programok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felhasznalo</cp:lastModifiedBy>
  <cp:revision>113</cp:revision>
  <cp:lastPrinted>2015-10-06T16:49:17Z</cp:lastPrinted>
  <dcterms:created xsi:type="dcterms:W3CDTF">2015-09-28T06:57:05Z</dcterms:created>
  <dcterms:modified xsi:type="dcterms:W3CDTF">2015-10-07T11:08:57Z</dcterms:modified>
</cp:coreProperties>
</file>